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416389D-7483-D453-8D15-18CAC8CEDEC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7B81743-5DFF-CEC2-1344-6BE725FDC54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4A4D52FA-6AFE-73F6-F620-4BFD114BC18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DACC18B0-91BD-92B4-B3F3-8223B14D070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D57B622E-161B-700A-048F-9B3C0FB52DB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887F8FE8-E868-1AD0-8124-B100AF5463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C285E1-7EB9-4469-9E11-4FCC2F0776B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2BAE6D7-9665-8D58-F355-33DCB3472B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E3D69F-A017-42EB-ACCB-5900BAEA3DB6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CB45A50B-7B34-C7F9-8D66-4BE37EC315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1121DAC-39AA-AB7E-2BC9-1DA1D7170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356324C-FE98-CF61-219B-4C7FA7DD3B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E44E3-8039-4E20-81E0-6C361F033021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71EB6F77-153F-1D69-6E07-6E1FD34DF7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51DFB61-AF99-415A-CE66-D811085A3F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DD312B1-4E56-EFA9-F357-B060394B2C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C16B0-5201-4D0C-BA4D-8028146205A4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83A0B9BD-9800-A574-AA03-28F8A4FFC56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2C0ECA6-4510-4A30-16D3-8409C7292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0466A9-BFB7-AA65-C725-F562CDB4D2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D5FAD4-E537-4BAC-8BD0-08BDB31FF8AA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A29451FD-7A63-9A75-0A0E-465B301D98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1A5AB02-23B0-F187-EE2F-457087F1EA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7262826-F516-FC1E-336E-14AA5BC1A9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2EA311-4D1F-43A1-B18D-E0E1B2371284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54909F7C-CA15-7BC6-F35A-DC86D93A21F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2DB0CBC-24EC-3882-A78B-94454462CB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5D91795-84AC-567D-9819-562CB0EDBC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9739D-CB58-47FD-884D-68F4EAF6F5F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299BF7E4-B0A9-A8ED-115A-EFBF49293E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9B1FC5C-1EC2-D392-1103-AF7D1F7B3E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1A64043-3E6F-CA7A-37B2-B3D1FA1C99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C793ED-F25C-43BF-99AE-988505208662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0B8A9361-B6E3-D937-CC48-2C53926999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94971DF-B7EA-AC85-2AF5-AF2B793F3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6ADBEB9-F293-6469-B4C7-9E1E79722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CEA59C-272D-47C7-AE49-A1FD578A666D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1EA5FE13-A64C-5A4B-3516-8DC31004420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0F1DB98-1A06-100D-9351-DAB9F6083E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FF9259B-966B-7CA7-1CB0-22B0454BDC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49396-6968-4F9D-8D71-FE746FA8D18D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03E3808D-455E-5C14-6BDF-F95063A71E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78CDEBD-C485-7C4E-A6BE-BE54D94173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7490DC7-B604-CB9F-CE95-B1F04F32D8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58B16-DEDF-42C6-BD6F-0E3957BED80A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8A00E6D-5A97-A6A2-DA13-1766569EEF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8EA6656-D2E7-B878-10B4-7EFFD5B85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3E8C00-A74E-9ACE-8F5D-580F942549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83451-07D4-4E7A-BDDD-6452CF32AB7B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89B4A6B9-DEB5-1201-202E-40CEA98A812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74AFB59-6FFD-CEB2-E46C-17AF1A1A3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D7BBC-FC82-19F5-CD4D-3B8EB2A9D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83872-CB38-9A05-81E8-603E0E90F1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AC07B-172C-333F-73A9-E56D65600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48355-141F-564D-C4C1-48786B32D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07117-DBED-41CC-3B0A-7C2A1A38C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526ED-3325-4D25-AC89-477A7CD05F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293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F5EF2-DBBC-E0E7-BD01-7F19EE24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6F4D6-E6C4-1032-C2FA-1B29657DC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A7209-312B-6175-975D-B39157864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BE41A-A051-0140-BC15-4DD343D2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636C7-C699-13A4-C1BF-8B0865B29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80EF5-3955-43C8-BF0E-636EEA08C0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155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0077D0-6DD5-7F37-6199-F299893018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D61DDD-F696-E738-1675-A418DFF50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0015D-8DBE-2166-84AC-7B3F9A5C6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B6844-F7B2-D2FA-F267-73F8E84A7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4357D-DECC-80E1-9B7C-DDCCABB42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695AC-897D-4A64-A1A5-3478FC2867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5587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C3506-8D82-A193-0A09-E38A54FB8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A8AA9-5D02-E6BE-0CDC-6CD8C4BFC01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73BA1EE8-ECA1-3BBC-5825-364A0EF94B3D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B4130-C2E9-D755-BAC3-C1BBDDAF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29FE21-7519-2EC5-EB64-1D9FA416A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4D7CF7-BD0D-413A-7DB9-B23F46C2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B35CF1F-1829-4894-86E3-28A0D04955B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133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BC0C5-A72C-8D94-A355-E27FA7EAD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47220-748A-8027-332E-91C6698CF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634A0-2C3B-7B8E-9353-695D311E7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7614A-682E-1152-EFA9-850FE6AA4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FEDF8-C6C4-6673-F880-1AA189046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6BB3A-74FA-45C7-BAE4-AEC4BF0348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331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70348-AD8A-3ED8-64D5-C3123F31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7738A-731A-20BA-8C15-543709306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C0BC9-D7EC-3E7B-4883-23312824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A818A-D02C-11FA-F1A0-B95B2396A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23CA0-0054-4E6B-2A61-6C5488153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38458-1F62-409D-9B5A-D9D5131A12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183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E9EDF-2CD5-9D58-4CDF-D115D8016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605DC-C7A2-0103-48D6-8E8EB2B8DC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4F11F9-EB38-CB35-0479-40AA7B1B3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DB3051-0AAE-8B66-D3C0-FBF629E5C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A6BFC-7BC9-65A3-EC95-A274E935A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98AC58-8387-3A47-03C7-A8F417460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447D4-FA8D-48EC-8A95-8A00D54BC9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353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ABCED-D0F3-5A48-FD71-A64B93F60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2AC79-1D80-C17C-ECE9-894BBABE4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FF757-765D-6C62-2B13-E1EE8E428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3BD977-8778-3154-B9F2-D2CDBAF264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89FCBC-CEFD-287F-DDB4-2368212073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3874F-D8EB-82F1-0C23-6A64F717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8DA690-C6C0-62BE-6688-21C347C82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3F5E38-FD30-AA2F-2D25-8B954C3E8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3362C-287E-419F-987F-134E8F7F09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054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D68F-AFD0-29FB-59D0-06008FFC9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B2D09-6119-1CDA-72B6-AF2C7E6E9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A9F116-8BCC-FD65-5C6B-861954BC6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FDCC8-4B23-CCD1-BFB2-50C5E55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E6AB4-A4FB-493E-B3FA-440F515C1D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467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E17523-796F-1A72-D5AC-14194989E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BDB110-BDB0-47CD-5B94-1B4DEA33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78D39-5352-921B-6164-942CC39B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4B7C1-F14F-4653-8AD3-F296649746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264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F180F-346E-7184-7E61-B9B67A514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71537-8BF6-3EC1-98BD-97EA35BCB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F4080C-687B-90F0-6FFC-9D2513C8E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67AEA-196C-496A-489A-E6952A774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E256E-6608-D589-7BD2-DC7B8941A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6FB9E-8ABA-BD64-93D8-C606968CE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AF908-1A75-4180-93D4-A92B483099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961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FA44A-4359-1C20-3E8E-619CC04D5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CE4AA9-D1AA-04B1-B8A0-F7E2DA1937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450F5E-00AB-491E-2B86-45B9A553F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B25A1-1481-8BD1-57E3-956247E9A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181A8-32E2-C1CC-39C2-98E7B10DB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26B7E-CB7D-0BC9-4A48-FD531AF9E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6944E-FFD6-447B-814F-1983592BE1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45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AFCFAB-47E0-F410-3452-00672BF03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4157EC1-55C8-6A0F-1A77-3469116F8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D7499C5-9B8F-119D-451D-FA4563BFDE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90321D4-DDB5-B0A6-DDA0-85AA5977179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6FDB8FA-B237-2B87-371F-C5D090BDD3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DE6822-94A4-427C-A57E-6DD00762AE6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E995409-16E5-6BFF-B875-825BE76B91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143000"/>
          </a:xfrm>
        </p:spPr>
        <p:txBody>
          <a:bodyPr anchor="ctr"/>
          <a:lstStyle/>
          <a:p>
            <a:r>
              <a:rPr lang="en-GB" altLang="en-US" sz="4400"/>
              <a:t>Alcohols revisited </a:t>
            </a:r>
            <a:r>
              <a:rPr lang="en-GB" altLang="en-US" sz="2800"/>
              <a:t>(and ethers)</a:t>
            </a:r>
            <a:endParaRPr lang="en-GB" altLang="en-US" sz="44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7E30AD4-B1CF-BB83-EC08-80C0354A3E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400800" cy="2590800"/>
          </a:xfrm>
        </p:spPr>
        <p:txBody>
          <a:bodyPr/>
          <a:lstStyle/>
          <a:p>
            <a:r>
              <a:rPr lang="en-GB" altLang="en-US" sz="3200"/>
              <a:t>and going further...</a:t>
            </a:r>
          </a:p>
          <a:p>
            <a:endParaRPr lang="en-GB" altLang="en-US" sz="3200"/>
          </a:p>
          <a:p>
            <a:r>
              <a:rPr lang="en-GB" altLang="en-US" sz="3600"/>
              <a:t>13.3 Carboxylic acids and their derivatives</a:t>
            </a:r>
            <a:endParaRPr lang="en-GB" altLang="en-US" sz="3200"/>
          </a:p>
        </p:txBody>
      </p:sp>
      <p:graphicFrame>
        <p:nvGraphicFramePr>
          <p:cNvPr id="2052" name="Object 4">
            <a:extLst>
              <a:ext uri="{FF2B5EF4-FFF2-40B4-BE49-F238E27FC236}">
                <a16:creationId xmlns:a16="http://schemas.microsoft.com/office/drawing/2014/main" id="{2CD4EFFC-E239-96E8-88D4-07202B7809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1600200"/>
          <a:ext cx="2133600" cy="173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828880" imgH="2295360" progId="MS_ClipArt_Gallery.5">
                  <p:embed/>
                </p:oleObj>
              </mc:Choice>
              <mc:Fallback>
                <p:oleObj name="Clip" r:id="rId3" imgW="2828880" imgH="229536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2133600" cy="173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>
            <a:extLst>
              <a:ext uri="{FF2B5EF4-FFF2-40B4-BE49-F238E27FC236}">
                <a16:creationId xmlns:a16="http://schemas.microsoft.com/office/drawing/2014/main" id="{150BE78A-E18C-45EC-95EA-C68DE614E6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77000" y="4114800"/>
          <a:ext cx="163512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5" imgW="986760" imgH="1243080" progId="MS_ClipArt_Gallery.5">
                  <p:embed/>
                </p:oleObj>
              </mc:Choice>
              <mc:Fallback>
                <p:oleObj name="Clip" r:id="rId5" imgW="986760" imgH="1243080" progId="MS_ClipArt_Gallery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114800"/>
                        <a:ext cx="1635125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333C452-580E-F2E5-61A9-3F92338C11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Naming practise.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1415873-3478-5E59-6658-69759508A9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4191000" cy="685800"/>
          </a:xfrm>
        </p:spPr>
        <p:txBody>
          <a:bodyPr/>
          <a:lstStyle/>
          <a:p>
            <a:r>
              <a:rPr lang="en-GB" altLang="en-US"/>
              <a:t>Name these structures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C6C879C3-0309-B68B-80FB-CDCEAA99A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0"/>
            <a:ext cx="2681288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9" name="Text Box 5">
            <a:extLst>
              <a:ext uri="{FF2B5EF4-FFF2-40B4-BE49-F238E27FC236}">
                <a16:creationId xmlns:a16="http://schemas.microsoft.com/office/drawing/2014/main" id="{3BC4410F-3B1E-6392-40F5-AA244AC29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2004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Butanoic acid</a:t>
            </a:r>
          </a:p>
        </p:txBody>
      </p:sp>
      <p:pic>
        <p:nvPicPr>
          <p:cNvPr id="11270" name="Picture 6">
            <a:extLst>
              <a:ext uri="{FF2B5EF4-FFF2-40B4-BE49-F238E27FC236}">
                <a16:creationId xmlns:a16="http://schemas.microsoft.com/office/drawing/2014/main" id="{9C42AA2D-421C-42A7-8BEE-B0DF9B190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170113"/>
            <a:ext cx="3962400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1" name="Text Box 7">
            <a:extLst>
              <a:ext uri="{FF2B5EF4-FFF2-40B4-BE49-F238E27FC236}">
                <a16:creationId xmlns:a16="http://schemas.microsoft.com/office/drawing/2014/main" id="{0F3C5A55-E95E-97A0-149F-34991B76C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200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Octanoic acid</a:t>
            </a:r>
          </a:p>
        </p:txBody>
      </p:sp>
      <p:pic>
        <p:nvPicPr>
          <p:cNvPr id="11272" name="Picture 8">
            <a:extLst>
              <a:ext uri="{FF2B5EF4-FFF2-40B4-BE49-F238E27FC236}">
                <a16:creationId xmlns:a16="http://schemas.microsoft.com/office/drawing/2014/main" id="{76FE97BA-8411-1DEB-C0AC-93C207AFF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962400"/>
            <a:ext cx="3810000" cy="126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3" name="Text Box 9">
            <a:extLst>
              <a:ext uri="{FF2B5EF4-FFF2-40B4-BE49-F238E27FC236}">
                <a16:creationId xmlns:a16="http://schemas.microsoft.com/office/drawing/2014/main" id="{30D0BBEC-A30C-32D6-24BD-7530C9F7B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334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Pentanedioic acid</a:t>
            </a:r>
          </a:p>
        </p:txBody>
      </p:sp>
      <p:pic>
        <p:nvPicPr>
          <p:cNvPr id="11274" name="Picture 10">
            <a:extLst>
              <a:ext uri="{FF2B5EF4-FFF2-40B4-BE49-F238E27FC236}">
                <a16:creationId xmlns:a16="http://schemas.microsoft.com/office/drawing/2014/main" id="{AF6CB3FB-DF39-D6A5-4DBB-86CF5E9FE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86200"/>
            <a:ext cx="2590800" cy="178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5" name="Text Box 11">
            <a:extLst>
              <a:ext uri="{FF2B5EF4-FFF2-40B4-BE49-F238E27FC236}">
                <a16:creationId xmlns:a16="http://schemas.microsoft.com/office/drawing/2014/main" id="{B0978FEA-3D67-6BE7-05A9-2C3ABA24E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638800"/>
            <a:ext cx="350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Benzene-1,2-dicarboxylic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1" grpId="0" autoUpdateAnimBg="0"/>
      <p:bldP spid="11273" grpId="0" autoUpdateAnimBg="0"/>
      <p:bldP spid="1127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B9DF9FE8-B05C-83A4-516A-1E3ADA83C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713F64D-E063-F245-0BFE-01B3C0A951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GB" altLang="en-US"/>
              <a:t>Alcohols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49323E7-D2F5-2256-1649-3BC17BCFBC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altLang="en-US" sz="2800">
                <a:latin typeface="Garamond" panose="02020404030301010803" pitchFamily="18" charset="0"/>
              </a:rPr>
              <a:t>homologous series containing the OH hydroxyl group.</a:t>
            </a:r>
          </a:p>
          <a:p>
            <a:pPr>
              <a:spcBef>
                <a:spcPts val="300"/>
              </a:spcBef>
            </a:pPr>
            <a:r>
              <a:rPr lang="en-GB" altLang="en-US" sz="2800">
                <a:latin typeface="Garamond" panose="02020404030301010803" pitchFamily="18" charset="0"/>
              </a:rPr>
              <a:t>all names end in </a:t>
            </a:r>
            <a:r>
              <a:rPr lang="en-GB" altLang="en-US" sz="2800" b="1" i="1">
                <a:latin typeface="Garamond" panose="02020404030301010803" pitchFamily="18" charset="0"/>
              </a:rPr>
              <a:t>ol</a:t>
            </a:r>
            <a:r>
              <a:rPr lang="en-GB" altLang="en-US" sz="2800">
                <a:latin typeface="Garamond" panose="02020404030301010803" pitchFamily="18" charset="0"/>
              </a:rPr>
              <a:t> eg methanol, ethanol etc.</a:t>
            </a:r>
          </a:p>
          <a:p>
            <a:pPr>
              <a:spcBef>
                <a:spcPts val="300"/>
              </a:spcBef>
            </a:pPr>
            <a:r>
              <a:rPr lang="en-GB" altLang="en-US" sz="2800">
                <a:latin typeface="Garamond" panose="02020404030301010803" pitchFamily="18" charset="0"/>
              </a:rPr>
              <a:t>isomers are possible for alcohols containing 3 or more carbons.</a:t>
            </a:r>
          </a:p>
          <a:p>
            <a:pPr>
              <a:spcBef>
                <a:spcPts val="300"/>
              </a:spcBef>
            </a:pPr>
            <a:r>
              <a:rPr lang="en-GB" altLang="en-US" sz="2800">
                <a:latin typeface="Garamond" panose="02020404030301010803" pitchFamily="18" charset="0"/>
              </a:rPr>
              <a:t>label position of OH group so that it has the lowest number possible.</a:t>
            </a:r>
          </a:p>
          <a:p>
            <a:pPr>
              <a:spcBef>
                <a:spcPts val="300"/>
              </a:spcBef>
            </a:pPr>
            <a:r>
              <a:rPr lang="en-GB" altLang="en-US" sz="2800">
                <a:latin typeface="Garamond" panose="02020404030301010803" pitchFamily="18" charset="0"/>
              </a:rPr>
              <a:t>polyhydric alcohols contain more than one OH group eg </a:t>
            </a:r>
            <a:r>
              <a:rPr lang="en-GB" altLang="en-US" sz="2800" b="1" i="1">
                <a:latin typeface="Garamond" panose="02020404030301010803" pitchFamily="18" charset="0"/>
              </a:rPr>
              <a:t>propane- 1,2,3,triol</a:t>
            </a:r>
            <a:endParaRPr lang="en-GB" altLang="en-US" sz="2800">
              <a:latin typeface="Garamond" panose="02020404030301010803" pitchFamily="18" charset="0"/>
            </a:endParaRPr>
          </a:p>
          <a:p>
            <a:pPr>
              <a:spcBef>
                <a:spcPts val="300"/>
              </a:spcBef>
            </a:pPr>
            <a:r>
              <a:rPr lang="en-GB" altLang="en-US" sz="2800">
                <a:latin typeface="Garamond" panose="02020404030301010803" pitchFamily="18" charset="0"/>
              </a:rPr>
              <a:t>OH groups attached to benzene rings are called </a:t>
            </a:r>
            <a:r>
              <a:rPr lang="en-GB" altLang="en-US" sz="2800" b="1" i="1">
                <a:latin typeface="Garamond" panose="02020404030301010803" pitchFamily="18" charset="0"/>
              </a:rPr>
              <a:t>phenols.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B24686C-425F-3A3C-93CE-15A57F5165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GB" altLang="en-US"/>
              <a:t>Physical properties of alcohols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8ECF4B6-8A36-D346-B358-C756EF0005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GB" altLang="en-US" sz="2800"/>
              <a:t>Molecules are </a:t>
            </a:r>
            <a:r>
              <a:rPr lang="en-GB" altLang="en-US" sz="2800" b="1" i="1"/>
              <a:t>polar,</a:t>
            </a:r>
            <a:r>
              <a:rPr lang="en-GB" altLang="en-US" sz="2800"/>
              <a:t> in the O-H bond, </a:t>
            </a:r>
            <a:r>
              <a:rPr lang="en-GB" altLang="en-US" sz="2800" b="1"/>
              <a:t>O is </a:t>
            </a:r>
            <a:r>
              <a:rPr lang="en-GB" altLang="en-US" sz="2800" b="1">
                <a:sym typeface="Symbol" panose="05050102010706020507" pitchFamily="18" charset="2"/>
              </a:rPr>
              <a:t></a:t>
            </a:r>
            <a:r>
              <a:rPr lang="en-GB" altLang="en-US" sz="2800" b="1" baseline="30000"/>
              <a:t>-</a:t>
            </a:r>
            <a:r>
              <a:rPr lang="en-GB" altLang="en-US" sz="2800"/>
              <a:t> and </a:t>
            </a:r>
            <a:r>
              <a:rPr lang="en-GB" altLang="en-US" sz="2800" b="1"/>
              <a:t>H is </a:t>
            </a:r>
            <a:r>
              <a:rPr lang="en-GB" altLang="en-US" sz="2800" b="1">
                <a:sym typeface="Symbol" panose="05050102010706020507" pitchFamily="18" charset="2"/>
              </a:rPr>
              <a:t></a:t>
            </a:r>
            <a:r>
              <a:rPr lang="en-GB" altLang="en-US" sz="2800" b="1" baseline="30000"/>
              <a:t>+</a:t>
            </a:r>
          </a:p>
          <a:p>
            <a:r>
              <a:rPr lang="en-GB" altLang="en-US" sz="2800"/>
              <a:t>Molecules have attractive forces between the molecules called hydrogen bonds, not as strong as covalent bonds.</a:t>
            </a:r>
          </a:p>
          <a:p>
            <a:r>
              <a:rPr lang="en-GB" altLang="en-US" sz="2800">
                <a:latin typeface="Garamond" panose="02020404030301010803" pitchFamily="18" charset="0"/>
              </a:rPr>
              <a:t>Higher boiling point than corresponding alkanes.</a:t>
            </a:r>
          </a:p>
          <a:p>
            <a:pPr>
              <a:spcBef>
                <a:spcPts val="300"/>
              </a:spcBef>
            </a:pPr>
            <a:r>
              <a:rPr lang="en-GB" altLang="en-US" sz="2800">
                <a:latin typeface="Garamond" panose="02020404030301010803" pitchFamily="18" charset="0"/>
              </a:rPr>
              <a:t>Hydrogen bonds form between alcohol and water molecules therefore they are miscible / soluble.</a:t>
            </a:r>
          </a:p>
          <a:p>
            <a:pPr>
              <a:spcBef>
                <a:spcPts val="300"/>
              </a:spcBef>
            </a:pPr>
            <a:r>
              <a:rPr lang="en-GB" altLang="en-US" sz="2800">
                <a:latin typeface="Garamond" panose="02020404030301010803" pitchFamily="18" charset="0"/>
              </a:rPr>
              <a:t>Long chain alcohols are less soluble.</a:t>
            </a:r>
            <a:endParaRPr lang="en-GB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F1173B4-C1D0-F862-94EB-C2AA8B0EFA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Ethers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4E2D0E3-E240-66D0-C82A-96D2C80D2B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altLang="en-US" sz="3600"/>
              <a:t>General formula R-O-R’</a:t>
            </a:r>
          </a:p>
          <a:p>
            <a:pPr>
              <a:spcBef>
                <a:spcPts val="600"/>
              </a:spcBef>
            </a:pPr>
            <a:r>
              <a:rPr lang="en-GB" altLang="en-US" sz="3600">
                <a:latin typeface="Garamond" panose="02020404030301010803" pitchFamily="18" charset="0"/>
              </a:rPr>
              <a:t>O-R’ alkoxy group substituted for H eg </a:t>
            </a:r>
          </a:p>
          <a:p>
            <a:r>
              <a:rPr lang="en-GB" altLang="en-US" sz="3600">
                <a:latin typeface="Garamond" panose="02020404030301010803" pitchFamily="18" charset="0"/>
              </a:rPr>
              <a:t>CH</a:t>
            </a:r>
            <a:r>
              <a:rPr lang="en-GB" altLang="en-US" sz="3600" baseline="-25000">
                <a:latin typeface="Garamond" panose="02020404030301010803" pitchFamily="18" charset="0"/>
              </a:rPr>
              <a:t>3</a:t>
            </a:r>
            <a:r>
              <a:rPr lang="en-GB" altLang="en-US" sz="3600">
                <a:latin typeface="Garamond" panose="02020404030301010803" pitchFamily="18" charset="0"/>
              </a:rPr>
              <a:t>-CH</a:t>
            </a:r>
            <a:r>
              <a:rPr lang="en-GB" altLang="en-US" sz="3600" baseline="-25000">
                <a:latin typeface="Garamond" panose="02020404030301010803" pitchFamily="18" charset="0"/>
              </a:rPr>
              <a:t>2</a:t>
            </a:r>
            <a:r>
              <a:rPr lang="en-GB" altLang="en-US" sz="3600">
                <a:latin typeface="Garamond" panose="02020404030301010803" pitchFamily="18" charset="0"/>
              </a:rPr>
              <a:t>-CH</a:t>
            </a:r>
            <a:r>
              <a:rPr lang="en-GB" altLang="en-US" sz="3600" baseline="-25000">
                <a:latin typeface="Garamond" panose="02020404030301010803" pitchFamily="18" charset="0"/>
              </a:rPr>
              <a:t>2</a:t>
            </a:r>
            <a:r>
              <a:rPr lang="en-GB" altLang="en-US" sz="3600">
                <a:latin typeface="Garamond" panose="02020404030301010803" pitchFamily="18" charset="0"/>
              </a:rPr>
              <a:t>-O-CH</a:t>
            </a:r>
            <a:r>
              <a:rPr lang="en-GB" altLang="en-US" sz="3600" baseline="-25000">
                <a:latin typeface="Garamond" panose="02020404030301010803" pitchFamily="18" charset="0"/>
              </a:rPr>
              <a:t>3 </a:t>
            </a:r>
            <a:r>
              <a:rPr lang="en-GB" altLang="en-US" sz="3600">
                <a:latin typeface="Garamond" panose="02020404030301010803" pitchFamily="18" charset="0"/>
              </a:rPr>
              <a:t>methoxypropane</a:t>
            </a:r>
          </a:p>
          <a:p>
            <a:pPr>
              <a:spcBef>
                <a:spcPts val="600"/>
              </a:spcBef>
            </a:pPr>
            <a:r>
              <a:rPr lang="en-GB" altLang="en-US" sz="3600">
                <a:latin typeface="Garamond" panose="02020404030301010803" pitchFamily="18" charset="0"/>
              </a:rPr>
              <a:t>Longer hydrocarbon chain is parent alkane for naming.</a:t>
            </a:r>
            <a:endParaRPr lang="en-GB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D91994A-CF94-9A06-F8FC-192B996F8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r>
              <a:rPr lang="en-GB" altLang="en-US">
                <a:solidFill>
                  <a:schemeClr val="tx1"/>
                </a:solidFill>
              </a:rPr>
              <a:t>Physical properties of ethers	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E06D5F1-C8B0-44F3-8935-18C9E2048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altLang="en-US" sz="3000"/>
              <a:t>Molecules only slightly polar.</a:t>
            </a:r>
          </a:p>
          <a:p>
            <a:pPr>
              <a:spcBef>
                <a:spcPts val="600"/>
              </a:spcBef>
            </a:pPr>
            <a:r>
              <a:rPr lang="en-GB" altLang="en-US" sz="3000"/>
              <a:t>No hydrogen on the oxygen atoms to form hydrogen bonds – only weak forces of attraction between molecules.</a:t>
            </a:r>
          </a:p>
          <a:p>
            <a:pPr>
              <a:spcBef>
                <a:spcPts val="600"/>
              </a:spcBef>
            </a:pPr>
            <a:r>
              <a:rPr lang="en-GB" altLang="en-US" sz="3000"/>
              <a:t>Boiling points similar to corresponding alkane.</a:t>
            </a:r>
          </a:p>
          <a:p>
            <a:pPr>
              <a:spcBef>
                <a:spcPts val="600"/>
              </a:spcBef>
            </a:pPr>
            <a:r>
              <a:rPr lang="en-GB" altLang="en-US" sz="3000"/>
              <a:t>Lower ethers, very volatile, highly flammable.</a:t>
            </a:r>
          </a:p>
          <a:p>
            <a:pPr>
              <a:spcBef>
                <a:spcPts val="600"/>
              </a:spcBef>
            </a:pPr>
            <a:r>
              <a:rPr lang="en-GB" altLang="en-US" sz="3000"/>
              <a:t>Only slightly soluble in water, mix well with other non-polar solvents eg alkanes. (Like dissolves like).</a:t>
            </a:r>
          </a:p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2396D5D-B424-E26D-F357-632F1D4EE6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Carboxylic acid structure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99480BA-FA54-207D-4640-306FCD272FF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GB" altLang="en-US" sz="2800"/>
              <a:t>Formula -COOH</a:t>
            </a:r>
          </a:p>
          <a:p>
            <a:pPr>
              <a:spcBef>
                <a:spcPct val="50000"/>
              </a:spcBef>
            </a:pPr>
            <a:r>
              <a:rPr lang="en-GB" altLang="en-US" sz="2800"/>
              <a:t>Oxygen atoms </a:t>
            </a:r>
            <a:r>
              <a:rPr lang="en-GB" altLang="en-US" sz="2800" b="1" i="1"/>
              <a:t>not</a:t>
            </a:r>
            <a:r>
              <a:rPr lang="en-GB" altLang="en-US" sz="2800"/>
              <a:t> joined together.</a:t>
            </a:r>
          </a:p>
          <a:p>
            <a:pPr>
              <a:spcBef>
                <a:spcPct val="50000"/>
              </a:spcBef>
            </a:pPr>
            <a:r>
              <a:rPr lang="en-GB" altLang="en-US" sz="2800"/>
              <a:t>General formula when rest of structure is an      alkyl group R-COOH.</a:t>
            </a:r>
          </a:p>
        </p:txBody>
      </p:sp>
      <p:grpSp>
        <p:nvGrpSpPr>
          <p:cNvPr id="7173" name="Group 5">
            <a:extLst>
              <a:ext uri="{FF2B5EF4-FFF2-40B4-BE49-F238E27FC236}">
                <a16:creationId xmlns:a16="http://schemas.microsoft.com/office/drawing/2014/main" id="{578B2F38-5790-F395-89CD-A911245524F0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2133600"/>
            <a:ext cx="2895600" cy="3048000"/>
            <a:chOff x="2520" y="2160"/>
            <a:chExt cx="3660" cy="3540"/>
          </a:xfrm>
        </p:grpSpPr>
        <p:sp>
          <p:nvSpPr>
            <p:cNvPr id="7174" name="WordArt 6">
              <a:extLst>
                <a:ext uri="{FF2B5EF4-FFF2-40B4-BE49-F238E27FC236}">
                  <a16:creationId xmlns:a16="http://schemas.microsoft.com/office/drawing/2014/main" id="{565150D0-3DB9-6491-9256-9C675A4DCB1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600" y="3600"/>
              <a:ext cx="555" cy="102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 Black" panose="020B0A04020102020204" pitchFamily="34" charset="0"/>
                </a:rPr>
                <a:t>C</a:t>
              </a:r>
            </a:p>
          </p:txBody>
        </p:sp>
        <p:sp>
          <p:nvSpPr>
            <p:cNvPr id="7175" name="WordArt 7">
              <a:extLst>
                <a:ext uri="{FF2B5EF4-FFF2-40B4-BE49-F238E27FC236}">
                  <a16:creationId xmlns:a16="http://schemas.microsoft.com/office/drawing/2014/main" id="{DFC93406-E44A-1F57-EE3D-0EBA3391D56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680" y="2160"/>
              <a:ext cx="600" cy="102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 Black" panose="020B0A04020102020204" pitchFamily="34" charset="0"/>
                </a:rPr>
                <a:t>O</a:t>
              </a:r>
            </a:p>
          </p:txBody>
        </p:sp>
        <p:grpSp>
          <p:nvGrpSpPr>
            <p:cNvPr id="7176" name="Group 8">
              <a:extLst>
                <a:ext uri="{FF2B5EF4-FFF2-40B4-BE49-F238E27FC236}">
                  <a16:creationId xmlns:a16="http://schemas.microsoft.com/office/drawing/2014/main" id="{18C9CDBB-BC31-42CA-84AB-057FC2478C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60" y="4680"/>
              <a:ext cx="1320" cy="1020"/>
              <a:chOff x="4860" y="4680"/>
              <a:chExt cx="1320" cy="1020"/>
            </a:xfrm>
          </p:grpSpPr>
          <p:sp>
            <p:nvSpPr>
              <p:cNvPr id="7177" name="WordArt 9">
                <a:extLst>
                  <a:ext uri="{FF2B5EF4-FFF2-40B4-BE49-F238E27FC236}">
                    <a16:creationId xmlns:a16="http://schemas.microsoft.com/office/drawing/2014/main" id="{AE58C66D-A0B5-412B-5751-6C7760B0B6AF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4860" y="4680"/>
                <a:ext cx="600" cy="1020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GB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O</a:t>
                </a:r>
              </a:p>
            </p:txBody>
          </p:sp>
          <p:sp>
            <p:nvSpPr>
              <p:cNvPr id="7178" name="WordArt 10">
                <a:extLst>
                  <a:ext uri="{FF2B5EF4-FFF2-40B4-BE49-F238E27FC236}">
                    <a16:creationId xmlns:a16="http://schemas.microsoft.com/office/drawing/2014/main" id="{CF8CA183-7798-5B44-95D5-12DCA325E6CC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5580" y="4680"/>
                <a:ext cx="600" cy="1020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GB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H</a:t>
                </a:r>
              </a:p>
            </p:txBody>
          </p:sp>
        </p:grpSp>
        <p:sp>
          <p:nvSpPr>
            <p:cNvPr id="7179" name="Line 11">
              <a:extLst>
                <a:ext uri="{FF2B5EF4-FFF2-40B4-BE49-F238E27FC236}">
                  <a16:creationId xmlns:a16="http://schemas.microsoft.com/office/drawing/2014/main" id="{F47FDE9D-152A-F0E8-9F6F-37A251EA1B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0" y="3960"/>
              <a:ext cx="9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7180" name="Group 12">
              <a:extLst>
                <a:ext uri="{FF2B5EF4-FFF2-40B4-BE49-F238E27FC236}">
                  <a16:creationId xmlns:a16="http://schemas.microsoft.com/office/drawing/2014/main" id="{024907BC-8947-B359-47E9-A28B303628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40" y="3060"/>
              <a:ext cx="613" cy="639"/>
              <a:chOff x="4140" y="3060"/>
              <a:chExt cx="613" cy="639"/>
            </a:xfrm>
          </p:grpSpPr>
          <p:sp>
            <p:nvSpPr>
              <p:cNvPr id="7181" name="Line 13">
                <a:extLst>
                  <a:ext uri="{FF2B5EF4-FFF2-40B4-BE49-F238E27FC236}">
                    <a16:creationId xmlns:a16="http://schemas.microsoft.com/office/drawing/2014/main" id="{D090DF9C-5282-8210-121E-F5A7CF7E5A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40" y="3060"/>
                <a:ext cx="540" cy="5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2" name="Line 14">
                <a:extLst>
                  <a:ext uri="{FF2B5EF4-FFF2-40B4-BE49-F238E27FC236}">
                    <a16:creationId xmlns:a16="http://schemas.microsoft.com/office/drawing/2014/main" id="{89A2E0BF-9CEC-B88D-AAF9-B280899F76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13" y="3159"/>
                <a:ext cx="540" cy="5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183" name="Line 15">
              <a:extLst>
                <a:ext uri="{FF2B5EF4-FFF2-40B4-BE49-F238E27FC236}">
                  <a16:creationId xmlns:a16="http://schemas.microsoft.com/office/drawing/2014/main" id="{85C81DC8-0BCC-886A-B0B7-9DED544CD3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3" y="4513"/>
              <a:ext cx="54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84" name="Text Box 16">
            <a:extLst>
              <a:ext uri="{FF2B5EF4-FFF2-40B4-BE49-F238E27FC236}">
                <a16:creationId xmlns:a16="http://schemas.microsoft.com/office/drawing/2014/main" id="{5AB63B37-3042-BF65-7326-5D9B480AF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410200"/>
            <a:ext cx="281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 i="1"/>
              <a:t>Carboxyl group</a:t>
            </a:r>
            <a:endParaRPr lang="en-GB" altLang="en-US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8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C396970-8BD7-4D17-4980-8D2C04CDF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Naming carboxylic acids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7E134CF-F213-0948-DCA5-8CF6A82316F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4038600" cy="4114800"/>
          </a:xfrm>
        </p:spPr>
        <p:txBody>
          <a:bodyPr/>
          <a:lstStyle/>
          <a:p>
            <a:r>
              <a:rPr lang="en-GB" altLang="en-US" sz="2800">
                <a:solidFill>
                  <a:schemeClr val="accent2"/>
                </a:solidFill>
              </a:rPr>
              <a:t>Alkanes</a:t>
            </a:r>
            <a:endParaRPr lang="en-GB" altLang="en-US" sz="2800"/>
          </a:p>
          <a:p>
            <a:r>
              <a:rPr lang="en-GB" altLang="en-US" sz="2800"/>
              <a:t>CH</a:t>
            </a:r>
            <a:r>
              <a:rPr lang="en-GB" altLang="en-US" sz="2800" baseline="-25000"/>
              <a:t>4</a:t>
            </a:r>
            <a:r>
              <a:rPr lang="en-GB" altLang="en-US" sz="2800"/>
              <a:t> methane</a:t>
            </a:r>
          </a:p>
          <a:p>
            <a:r>
              <a:rPr lang="en-GB" altLang="en-US" sz="2800"/>
              <a:t>CH</a:t>
            </a:r>
            <a:r>
              <a:rPr lang="en-GB" altLang="en-US" sz="2800" baseline="-25000"/>
              <a:t>3 </a:t>
            </a:r>
            <a:r>
              <a:rPr lang="en-GB" altLang="en-US" sz="2800"/>
              <a:t>-CH</a:t>
            </a:r>
            <a:r>
              <a:rPr lang="en-GB" altLang="en-US" sz="2800" baseline="-25000"/>
              <a:t>3 </a:t>
            </a:r>
            <a:r>
              <a:rPr lang="en-GB" altLang="en-US" sz="2800"/>
              <a:t>ethane</a:t>
            </a:r>
          </a:p>
          <a:p>
            <a:pPr>
              <a:spcBef>
                <a:spcPct val="100000"/>
              </a:spcBef>
            </a:pPr>
            <a:r>
              <a:rPr lang="en-GB" altLang="en-US" sz="2800"/>
              <a:t>CH</a:t>
            </a:r>
            <a:r>
              <a:rPr lang="en-GB" altLang="en-US" sz="2800" baseline="-25000"/>
              <a:t>3</a:t>
            </a:r>
            <a:r>
              <a:rPr lang="en-GB" altLang="en-US" sz="2800"/>
              <a:t>-CH</a:t>
            </a:r>
            <a:r>
              <a:rPr lang="en-GB" altLang="en-US" sz="2800" baseline="-25000"/>
              <a:t>2</a:t>
            </a:r>
            <a:r>
              <a:rPr lang="en-GB" altLang="en-US" sz="2800"/>
              <a:t>-CH</a:t>
            </a:r>
            <a:r>
              <a:rPr lang="en-GB" altLang="en-US" sz="2800" baseline="-25000"/>
              <a:t>3 </a:t>
            </a:r>
            <a:r>
              <a:rPr lang="en-GB" altLang="en-US" sz="2800"/>
              <a:t>propane.</a:t>
            </a:r>
          </a:p>
          <a:p>
            <a:pPr>
              <a:spcBef>
                <a:spcPct val="100000"/>
              </a:spcBef>
            </a:pPr>
            <a:r>
              <a:rPr lang="en-GB" altLang="en-US" sz="2800"/>
              <a:t>CH</a:t>
            </a:r>
            <a:r>
              <a:rPr lang="en-GB" altLang="en-US" sz="2800" baseline="-25000"/>
              <a:t>3</a:t>
            </a:r>
            <a:r>
              <a:rPr lang="en-GB" altLang="en-US" sz="2800"/>
              <a:t>-CH(CH</a:t>
            </a:r>
            <a:r>
              <a:rPr lang="en-GB" altLang="en-US" sz="2800" baseline="-25000"/>
              <a:t>3</a:t>
            </a:r>
            <a:r>
              <a:rPr lang="en-GB" altLang="en-US" sz="2800"/>
              <a:t>)-CH</a:t>
            </a:r>
            <a:r>
              <a:rPr lang="en-GB" altLang="en-US" sz="2800" baseline="-25000"/>
              <a:t>2</a:t>
            </a:r>
            <a:r>
              <a:rPr lang="en-GB" altLang="en-US" sz="2800"/>
              <a:t>-CH</a:t>
            </a:r>
            <a:r>
              <a:rPr lang="en-GB" altLang="en-US" sz="2800" baseline="-25000"/>
              <a:t>3  </a:t>
            </a:r>
            <a:r>
              <a:rPr lang="en-GB" altLang="en-US" sz="2800">
                <a:solidFill>
                  <a:srgbClr val="FF0000"/>
                </a:solidFill>
              </a:rPr>
              <a:t>2</a:t>
            </a:r>
            <a:r>
              <a:rPr lang="en-GB" altLang="en-US" sz="2800"/>
              <a:t>-methylbutane</a:t>
            </a:r>
          </a:p>
          <a:p>
            <a:endParaRPr lang="en-GB" altLang="en-US" sz="2800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D4479B3F-990A-C641-8ECA-E0511F2B77D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191000" cy="4419600"/>
          </a:xfrm>
        </p:spPr>
        <p:txBody>
          <a:bodyPr/>
          <a:lstStyle/>
          <a:p>
            <a:r>
              <a:rPr lang="en-GB" altLang="en-US" sz="2800">
                <a:solidFill>
                  <a:srgbClr val="008000"/>
                </a:solidFill>
              </a:rPr>
              <a:t>Carboxylic acids</a:t>
            </a:r>
          </a:p>
          <a:p>
            <a:r>
              <a:rPr lang="en-GB" altLang="en-US" sz="2800"/>
              <a:t>H-COOH methanoic acid</a:t>
            </a:r>
          </a:p>
          <a:p>
            <a:r>
              <a:rPr lang="en-GB" altLang="en-US" sz="2800"/>
              <a:t>CH</a:t>
            </a:r>
            <a:r>
              <a:rPr lang="en-GB" altLang="en-US" sz="2800" baseline="-25000"/>
              <a:t>3 </a:t>
            </a:r>
            <a:r>
              <a:rPr lang="en-GB" altLang="en-US" sz="2800"/>
              <a:t>-COOH ethanoic acid</a:t>
            </a:r>
            <a:r>
              <a:rPr lang="en-GB" altLang="en-US" sz="2800" baseline="-25000"/>
              <a:t> </a:t>
            </a:r>
          </a:p>
          <a:p>
            <a:r>
              <a:rPr lang="en-GB" altLang="en-US" sz="2800"/>
              <a:t>CH</a:t>
            </a:r>
            <a:r>
              <a:rPr lang="en-GB" altLang="en-US" sz="2800" baseline="-25000"/>
              <a:t>3</a:t>
            </a:r>
            <a:r>
              <a:rPr lang="en-GB" altLang="en-US" sz="2800"/>
              <a:t>-CH</a:t>
            </a:r>
            <a:r>
              <a:rPr lang="en-GB" altLang="en-US" sz="2800" baseline="-25000"/>
              <a:t>2</a:t>
            </a:r>
            <a:r>
              <a:rPr lang="en-GB" altLang="en-US" sz="2800"/>
              <a:t>-COOH propanoic acid</a:t>
            </a:r>
          </a:p>
          <a:p>
            <a:r>
              <a:rPr lang="en-GB" altLang="en-US" sz="2800"/>
              <a:t>CH</a:t>
            </a:r>
            <a:r>
              <a:rPr lang="en-GB" altLang="en-US" sz="2800" baseline="-25000"/>
              <a:t>3</a:t>
            </a:r>
            <a:r>
              <a:rPr lang="en-GB" altLang="en-US" sz="2800"/>
              <a:t>-CH(CH</a:t>
            </a:r>
            <a:r>
              <a:rPr lang="en-GB" altLang="en-US" sz="2800" baseline="-25000"/>
              <a:t>3</a:t>
            </a:r>
            <a:r>
              <a:rPr lang="en-GB" altLang="en-US" sz="2800"/>
              <a:t>)-CH</a:t>
            </a:r>
            <a:r>
              <a:rPr lang="en-GB" altLang="en-US" sz="2800" baseline="-25000"/>
              <a:t>2</a:t>
            </a:r>
            <a:r>
              <a:rPr lang="en-GB" altLang="en-US" sz="2800"/>
              <a:t>-COOH </a:t>
            </a:r>
            <a:r>
              <a:rPr lang="en-GB" altLang="en-US" sz="2800">
                <a:solidFill>
                  <a:srgbClr val="FF0000"/>
                </a:solidFill>
              </a:rPr>
              <a:t>3-</a:t>
            </a:r>
            <a:r>
              <a:rPr lang="en-GB" altLang="en-US" sz="2800"/>
              <a:t>methylbutanoic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A15DAEC-9BC0-D8B4-BD6C-99843F7041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GB" altLang="en-US"/>
              <a:t>Naming more complex examples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9D65BBF-F5AD-0930-3CCE-AA127A7B85D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524000"/>
            <a:ext cx="3810000" cy="4114800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GB" altLang="en-US" sz="2800"/>
              <a:t>Two carboxylic acid groups </a:t>
            </a:r>
            <a:r>
              <a:rPr lang="en-GB" altLang="en-US" sz="2800" b="1" i="1"/>
              <a:t>-dioic</a:t>
            </a:r>
          </a:p>
          <a:p>
            <a:pPr>
              <a:spcBef>
                <a:spcPct val="200000"/>
              </a:spcBef>
            </a:pPr>
            <a:r>
              <a:rPr lang="en-GB" altLang="en-US" sz="2800"/>
              <a:t>Carboxyl group can be attached to a benzene ring eg benzenecarboxylic acid.</a:t>
            </a:r>
          </a:p>
        </p:txBody>
      </p:sp>
      <p:grpSp>
        <p:nvGrpSpPr>
          <p:cNvPr id="9224" name="Group 8">
            <a:extLst>
              <a:ext uri="{FF2B5EF4-FFF2-40B4-BE49-F238E27FC236}">
                <a16:creationId xmlns:a16="http://schemas.microsoft.com/office/drawing/2014/main" id="{4105967D-5AF2-D308-50A7-193DE6E80EC0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1905000"/>
            <a:ext cx="990600" cy="806450"/>
            <a:chOff x="2402" y="1954"/>
            <a:chExt cx="814" cy="748"/>
          </a:xfrm>
        </p:grpSpPr>
        <p:sp>
          <p:nvSpPr>
            <p:cNvPr id="9221" name="WordArt 5">
              <a:extLst>
                <a:ext uri="{FF2B5EF4-FFF2-40B4-BE49-F238E27FC236}">
                  <a16:creationId xmlns:a16="http://schemas.microsoft.com/office/drawing/2014/main" id="{45512202-E162-81D4-64C5-2D91E71127D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408" y="1954"/>
              <a:ext cx="808" cy="25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 panose="020B0A04020102020204" pitchFamily="34" charset="0"/>
                </a:rPr>
                <a:t>COOH</a:t>
              </a:r>
            </a:p>
          </p:txBody>
        </p:sp>
        <p:sp>
          <p:nvSpPr>
            <p:cNvPr id="9222" name="WordArt 6">
              <a:extLst>
                <a:ext uri="{FF2B5EF4-FFF2-40B4-BE49-F238E27FC236}">
                  <a16:creationId xmlns:a16="http://schemas.microsoft.com/office/drawing/2014/main" id="{C31CA976-175F-F3B7-47C4-C47166DBE44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402" y="2448"/>
              <a:ext cx="808" cy="25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 panose="020B0A04020102020204" pitchFamily="34" charset="0"/>
                </a:rPr>
                <a:t>COOH</a:t>
              </a:r>
            </a:p>
          </p:txBody>
        </p:sp>
        <p:sp>
          <p:nvSpPr>
            <p:cNvPr id="9223" name="Line 7">
              <a:extLst>
                <a:ext uri="{FF2B5EF4-FFF2-40B4-BE49-F238E27FC236}">
                  <a16:creationId xmlns:a16="http://schemas.microsoft.com/office/drawing/2014/main" id="{2F45CA0A-E25F-1E13-D3A8-2AF143574E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25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9225" name="Text Box 9">
            <a:extLst>
              <a:ext uri="{FF2B5EF4-FFF2-40B4-BE49-F238E27FC236}">
                <a16:creationId xmlns:a16="http://schemas.microsoft.com/office/drawing/2014/main" id="{902AFCB8-7E6B-951C-9B71-0616FD9D9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7432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 i="1"/>
              <a:t>ethanedioic acid</a:t>
            </a:r>
            <a:endParaRPr lang="en-GB" altLang="en-US" sz="2000"/>
          </a:p>
        </p:txBody>
      </p:sp>
      <p:grpSp>
        <p:nvGrpSpPr>
          <p:cNvPr id="9235" name="Group 19">
            <a:extLst>
              <a:ext uri="{FF2B5EF4-FFF2-40B4-BE49-F238E27FC236}">
                <a16:creationId xmlns:a16="http://schemas.microsoft.com/office/drawing/2014/main" id="{C3D966EC-2585-4768-50C4-6B2CB23CE09D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4343400"/>
            <a:ext cx="1054100" cy="1066800"/>
            <a:chOff x="3408" y="2688"/>
            <a:chExt cx="760" cy="989"/>
          </a:xfrm>
        </p:grpSpPr>
        <p:grpSp>
          <p:nvGrpSpPr>
            <p:cNvPr id="9233" name="Group 17">
              <a:extLst>
                <a:ext uri="{FF2B5EF4-FFF2-40B4-BE49-F238E27FC236}">
                  <a16:creationId xmlns:a16="http://schemas.microsoft.com/office/drawing/2014/main" id="{BD0B2D24-7253-F883-23D0-8EEEB09639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2688"/>
              <a:ext cx="760" cy="989"/>
              <a:chOff x="3408" y="2688"/>
              <a:chExt cx="760" cy="989"/>
            </a:xfrm>
          </p:grpSpPr>
          <p:sp>
            <p:nvSpPr>
              <p:cNvPr id="9228" name="WordArt 12">
                <a:extLst>
                  <a:ext uri="{FF2B5EF4-FFF2-40B4-BE49-F238E27FC236}">
                    <a16:creationId xmlns:a16="http://schemas.microsoft.com/office/drawing/2014/main" id="{6C741A83-F25B-1CAF-33A5-F2FC4FA9F7B3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3408" y="2688"/>
                <a:ext cx="760" cy="22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GB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COOH</a:t>
                </a:r>
              </a:p>
            </p:txBody>
          </p:sp>
          <p:sp>
            <p:nvSpPr>
              <p:cNvPr id="9229" name="WordArt 13">
                <a:extLst>
                  <a:ext uri="{FF2B5EF4-FFF2-40B4-BE49-F238E27FC236}">
                    <a16:creationId xmlns:a16="http://schemas.microsoft.com/office/drawing/2014/main" id="{DCCC16B6-2C24-EAF4-FA6D-56A096FD94FE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3408" y="3456"/>
                <a:ext cx="760" cy="22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GB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COOH</a:t>
                </a:r>
              </a:p>
            </p:txBody>
          </p:sp>
          <p:sp>
            <p:nvSpPr>
              <p:cNvPr id="9230" name="Line 14">
                <a:extLst>
                  <a:ext uri="{FF2B5EF4-FFF2-40B4-BE49-F238E27FC236}">
                    <a16:creationId xmlns:a16="http://schemas.microsoft.com/office/drawing/2014/main" id="{14C015DB-2069-ACA3-0DED-1595C0D220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4" y="2928"/>
                <a:ext cx="0" cy="12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31" name="WordArt 15">
                <a:extLst>
                  <a:ext uri="{FF2B5EF4-FFF2-40B4-BE49-F238E27FC236}">
                    <a16:creationId xmlns:a16="http://schemas.microsoft.com/office/drawing/2014/main" id="{C532F18D-F1EE-7D41-88F7-72B543ED134A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3408" y="3072"/>
                <a:ext cx="384" cy="202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GB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CH</a:t>
                </a:r>
              </a:p>
            </p:txBody>
          </p:sp>
          <p:sp>
            <p:nvSpPr>
              <p:cNvPr id="9232" name="Line 16">
                <a:extLst>
                  <a:ext uri="{FF2B5EF4-FFF2-40B4-BE49-F238E27FC236}">
                    <a16:creationId xmlns:a16="http://schemas.microsoft.com/office/drawing/2014/main" id="{BE606A99-6FA0-F603-A247-396C3C1ECF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4" y="3312"/>
                <a:ext cx="0" cy="12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9234" name="WordArt 18">
              <a:extLst>
                <a:ext uri="{FF2B5EF4-FFF2-40B4-BE49-F238E27FC236}">
                  <a16:creationId xmlns:a16="http://schemas.microsoft.com/office/drawing/2014/main" id="{12EB08E6-3849-41E6-8AAB-620A2C814BA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840" y="3216"/>
              <a:ext cx="95" cy="15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</p:grpSp>
      <p:sp>
        <p:nvSpPr>
          <p:cNvPr id="9236" name="Text Box 20">
            <a:extLst>
              <a:ext uri="{FF2B5EF4-FFF2-40B4-BE49-F238E27FC236}">
                <a16:creationId xmlns:a16="http://schemas.microsoft.com/office/drawing/2014/main" id="{3F3BBA94-0DB3-FB22-5AF4-DD3DF55AE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562600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 i="1"/>
              <a:t>propanedioic acid</a:t>
            </a:r>
          </a:p>
        </p:txBody>
      </p:sp>
      <p:grpSp>
        <p:nvGrpSpPr>
          <p:cNvPr id="9253" name="Group 37">
            <a:extLst>
              <a:ext uri="{FF2B5EF4-FFF2-40B4-BE49-F238E27FC236}">
                <a16:creationId xmlns:a16="http://schemas.microsoft.com/office/drawing/2014/main" id="{9DFB9E0C-7856-6072-772B-69898F3FFCAB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1600200"/>
            <a:ext cx="1447800" cy="1820863"/>
            <a:chOff x="4656" y="2544"/>
            <a:chExt cx="912" cy="1147"/>
          </a:xfrm>
        </p:grpSpPr>
        <p:grpSp>
          <p:nvGrpSpPr>
            <p:cNvPr id="9251" name="Group 35">
              <a:extLst>
                <a:ext uri="{FF2B5EF4-FFF2-40B4-BE49-F238E27FC236}">
                  <a16:creationId xmlns:a16="http://schemas.microsoft.com/office/drawing/2014/main" id="{A1630EAC-CF20-1DAA-2A0F-9ED454CE32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56" y="2544"/>
              <a:ext cx="912" cy="954"/>
              <a:chOff x="4656" y="2544"/>
              <a:chExt cx="912" cy="954"/>
            </a:xfrm>
          </p:grpSpPr>
          <p:grpSp>
            <p:nvGrpSpPr>
              <p:cNvPr id="9249" name="Group 33">
                <a:extLst>
                  <a:ext uri="{FF2B5EF4-FFF2-40B4-BE49-F238E27FC236}">
                    <a16:creationId xmlns:a16="http://schemas.microsoft.com/office/drawing/2014/main" id="{55461D6A-B4B3-6F9B-C498-CD8C6E35886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56" y="2736"/>
                <a:ext cx="432" cy="762"/>
                <a:chOff x="4656" y="2736"/>
                <a:chExt cx="432" cy="762"/>
              </a:xfrm>
            </p:grpSpPr>
            <p:grpSp>
              <p:nvGrpSpPr>
                <p:cNvPr id="9244" name="Group 28">
                  <a:extLst>
                    <a:ext uri="{FF2B5EF4-FFF2-40B4-BE49-F238E27FC236}">
                      <a16:creationId xmlns:a16="http://schemas.microsoft.com/office/drawing/2014/main" id="{8FE9EA89-E4F1-652E-4939-13D1E4C81BF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-5392490">
                  <a:off x="4632" y="2904"/>
                  <a:ext cx="480" cy="432"/>
                  <a:chOff x="3552" y="3168"/>
                  <a:chExt cx="480" cy="432"/>
                </a:xfrm>
              </p:grpSpPr>
              <p:sp>
                <p:nvSpPr>
                  <p:cNvPr id="9240" name="AutoShape 24">
                    <a:extLst>
                      <a:ext uri="{FF2B5EF4-FFF2-40B4-BE49-F238E27FC236}">
                        <a16:creationId xmlns:a16="http://schemas.microsoft.com/office/drawing/2014/main" id="{7CC30503-7364-A34F-70A3-91621A477DE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552" y="3168"/>
                    <a:ext cx="480" cy="432"/>
                  </a:xfrm>
                  <a:prstGeom prst="hexagon">
                    <a:avLst>
                      <a:gd name="adj" fmla="val 27778"/>
                      <a:gd name="vf" fmla="val 115470"/>
                    </a:avLst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GB" altLang="en-US"/>
                      <a:t>            </a:t>
                    </a:r>
                  </a:p>
                </p:txBody>
              </p:sp>
              <p:sp>
                <p:nvSpPr>
                  <p:cNvPr id="9241" name="Oval 25">
                    <a:extLst>
                      <a:ext uri="{FF2B5EF4-FFF2-40B4-BE49-F238E27FC236}">
                        <a16:creationId xmlns:a16="http://schemas.microsoft.com/office/drawing/2014/main" id="{A268998B-8873-F811-1497-DE59E1FA173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3239"/>
                    <a:ext cx="288" cy="288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GB" altLang="en-US"/>
                      <a:t>          </a:t>
                    </a:r>
                  </a:p>
                </p:txBody>
              </p:sp>
            </p:grpSp>
            <p:sp>
              <p:nvSpPr>
                <p:cNvPr id="9246" name="Line 30">
                  <a:extLst>
                    <a:ext uri="{FF2B5EF4-FFF2-40B4-BE49-F238E27FC236}">
                      <a16:creationId xmlns:a16="http://schemas.microsoft.com/office/drawing/2014/main" id="{AB816D32-AA94-9F56-8C51-58E241C62A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878" y="273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248" name="Line 32">
                  <a:extLst>
                    <a:ext uri="{FF2B5EF4-FFF2-40B4-BE49-F238E27FC236}">
                      <a16:creationId xmlns:a16="http://schemas.microsoft.com/office/drawing/2014/main" id="{26BC6BEB-7440-AB0B-01F9-F6CEFEF837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880" y="335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9250" name="Text Box 34">
                <a:extLst>
                  <a:ext uri="{FF2B5EF4-FFF2-40B4-BE49-F238E27FC236}">
                    <a16:creationId xmlns:a16="http://schemas.microsoft.com/office/drawing/2014/main" id="{45C1BE51-D47C-61EA-1EBC-902CB0D944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0" y="2544"/>
                <a:ext cx="76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000"/>
                  <a:t>COOH</a:t>
                </a:r>
              </a:p>
            </p:txBody>
          </p:sp>
        </p:grpSp>
        <p:sp>
          <p:nvSpPr>
            <p:cNvPr id="9252" name="Text Box 36">
              <a:extLst>
                <a:ext uri="{FF2B5EF4-FFF2-40B4-BE49-F238E27FC236}">
                  <a16:creationId xmlns:a16="http://schemas.microsoft.com/office/drawing/2014/main" id="{151DE5AA-E09D-BFDC-6E2D-3665B57DA7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2" y="3441"/>
              <a:ext cx="6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/>
                <a:t>COOH</a:t>
              </a:r>
            </a:p>
          </p:txBody>
        </p:sp>
      </p:grpSp>
      <p:grpSp>
        <p:nvGrpSpPr>
          <p:cNvPr id="9264" name="Group 48">
            <a:extLst>
              <a:ext uri="{FF2B5EF4-FFF2-40B4-BE49-F238E27FC236}">
                <a16:creationId xmlns:a16="http://schemas.microsoft.com/office/drawing/2014/main" id="{605A3230-F26B-BBEE-66E5-BD8BB2871707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3505200"/>
            <a:ext cx="1447800" cy="1295400"/>
            <a:chOff x="4368" y="2208"/>
            <a:chExt cx="912" cy="816"/>
          </a:xfrm>
        </p:grpSpPr>
        <p:grpSp>
          <p:nvGrpSpPr>
            <p:cNvPr id="9257" name="Group 41">
              <a:extLst>
                <a:ext uri="{FF2B5EF4-FFF2-40B4-BE49-F238E27FC236}">
                  <a16:creationId xmlns:a16="http://schemas.microsoft.com/office/drawing/2014/main" id="{54A1B457-A179-2488-430B-F449BA1CFE81}"/>
                </a:ext>
              </a:extLst>
            </p:cNvPr>
            <p:cNvGrpSpPr>
              <a:grpSpLocks/>
            </p:cNvGrpSpPr>
            <p:nvPr/>
          </p:nvGrpSpPr>
          <p:grpSpPr bwMode="auto">
            <a:xfrm rot="-5392490">
              <a:off x="4344" y="2568"/>
              <a:ext cx="480" cy="432"/>
              <a:chOff x="3552" y="3168"/>
              <a:chExt cx="480" cy="432"/>
            </a:xfrm>
          </p:grpSpPr>
          <p:sp>
            <p:nvSpPr>
              <p:cNvPr id="9258" name="AutoShape 42">
                <a:extLst>
                  <a:ext uri="{FF2B5EF4-FFF2-40B4-BE49-F238E27FC236}">
                    <a16:creationId xmlns:a16="http://schemas.microsoft.com/office/drawing/2014/main" id="{62E50383-94CF-8940-D6FC-E9D0FAF30F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2" y="3168"/>
                <a:ext cx="480" cy="432"/>
              </a:xfrm>
              <a:prstGeom prst="hexagon">
                <a:avLst>
                  <a:gd name="adj" fmla="val 27778"/>
                  <a:gd name="vf" fmla="val 11547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/>
                  <a:t>            </a:t>
                </a:r>
              </a:p>
            </p:txBody>
          </p:sp>
          <p:sp>
            <p:nvSpPr>
              <p:cNvPr id="9259" name="Oval 43">
                <a:extLst>
                  <a:ext uri="{FF2B5EF4-FFF2-40B4-BE49-F238E27FC236}">
                    <a16:creationId xmlns:a16="http://schemas.microsoft.com/office/drawing/2014/main" id="{07341DDA-AD58-B113-32C8-FA15F3844A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239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/>
                  <a:t>          </a:t>
                </a:r>
              </a:p>
            </p:txBody>
          </p:sp>
        </p:grpSp>
        <p:sp>
          <p:nvSpPr>
            <p:cNvPr id="9260" name="Line 44">
              <a:extLst>
                <a:ext uri="{FF2B5EF4-FFF2-40B4-BE49-F238E27FC236}">
                  <a16:creationId xmlns:a16="http://schemas.microsoft.com/office/drawing/2014/main" id="{64C367CB-6FF5-96BA-9202-DCAC9C2283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90" y="24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62" name="Text Box 46">
              <a:extLst>
                <a:ext uri="{FF2B5EF4-FFF2-40B4-BE49-F238E27FC236}">
                  <a16:creationId xmlns:a16="http://schemas.microsoft.com/office/drawing/2014/main" id="{DB53C542-D9D3-1301-114F-1BE81EBD19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2208"/>
              <a:ext cx="7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/>
                <a:t>COOH</a:t>
              </a:r>
            </a:p>
          </p:txBody>
        </p:sp>
      </p:grpSp>
      <p:sp>
        <p:nvSpPr>
          <p:cNvPr id="9265" name="Text Box 49">
            <a:extLst>
              <a:ext uri="{FF2B5EF4-FFF2-40B4-BE49-F238E27FC236}">
                <a16:creationId xmlns:a16="http://schemas.microsoft.com/office/drawing/2014/main" id="{AB97A6C7-BA7A-E25D-2940-B18505DD4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9530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 i="1"/>
              <a:t>benzenecarboxylic acid  (benzoic acid)</a:t>
            </a:r>
          </a:p>
        </p:txBody>
      </p:sp>
      <p:sp>
        <p:nvSpPr>
          <p:cNvPr id="9266" name="Text Box 50">
            <a:extLst>
              <a:ext uri="{FF2B5EF4-FFF2-40B4-BE49-F238E27FC236}">
                <a16:creationId xmlns:a16="http://schemas.microsoft.com/office/drawing/2014/main" id="{2250AB10-CBAD-3D3C-88F2-F10F331D0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429000"/>
            <a:ext cx="2438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 i="1"/>
              <a:t>benzene-1,4-dicarboxylic acid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5" grpId="0" autoUpdateAnimBg="0"/>
      <p:bldP spid="9236" grpId="0" autoUpdateAnimBg="0"/>
      <p:bldP spid="9265" grpId="0" autoUpdateAnimBg="0"/>
      <p:bldP spid="926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0CD75B2-C097-7532-E392-ADAB1E444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GB" altLang="en-US"/>
              <a:t>Carboxylic acid derivatives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9F6BA56-1CC0-A299-21BB-79F7DD9E3D9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371600"/>
            <a:ext cx="7315200" cy="1066800"/>
          </a:xfrm>
        </p:spPr>
        <p:txBody>
          <a:bodyPr/>
          <a:lstStyle/>
          <a:p>
            <a:r>
              <a:rPr lang="en-GB" altLang="en-US" sz="2800"/>
              <a:t>If the -OH group is replaced carboxylic acid derivatives are formed.</a:t>
            </a:r>
          </a:p>
        </p:txBody>
      </p:sp>
      <p:pic>
        <p:nvPicPr>
          <p:cNvPr id="10246" name="Picture 6">
            <a:extLst>
              <a:ext uri="{FF2B5EF4-FFF2-40B4-BE49-F238E27FC236}">
                <a16:creationId xmlns:a16="http://schemas.microsoft.com/office/drawing/2014/main" id="{2DB1188E-3676-0F9B-7EBB-E07A6C37E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47900"/>
            <a:ext cx="8382000" cy="41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452</Words>
  <Application>Microsoft Office PowerPoint</Application>
  <PresentationFormat>On-screen Show (4:3)</PresentationFormat>
  <Paragraphs>93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Times New Roman</vt:lpstr>
      <vt:lpstr>Garamond</vt:lpstr>
      <vt:lpstr>Symbol</vt:lpstr>
      <vt:lpstr>Arial</vt:lpstr>
      <vt:lpstr>Default Design</vt:lpstr>
      <vt:lpstr>Microsoft Clip Gallery</vt:lpstr>
      <vt:lpstr>Alcohols revisited (and ethers)</vt:lpstr>
      <vt:lpstr>Alcohols</vt:lpstr>
      <vt:lpstr>Physical properties of alcohols</vt:lpstr>
      <vt:lpstr>Ethers</vt:lpstr>
      <vt:lpstr>Physical properties of ethers </vt:lpstr>
      <vt:lpstr>Carboxylic acid structure</vt:lpstr>
      <vt:lpstr>Naming carboxylic acids</vt:lpstr>
      <vt:lpstr>Naming more complex examples</vt:lpstr>
      <vt:lpstr>Carboxylic acid derivatives</vt:lpstr>
      <vt:lpstr>Naming practise.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Alcohols and ethers</dc:title>
  <dc:creator>M Tyrrell</dc:creator>
  <cp:lastModifiedBy>Nayan GRIFFITHS</cp:lastModifiedBy>
  <cp:revision>15</cp:revision>
  <dcterms:created xsi:type="dcterms:W3CDTF">2002-04-15T19:56:30Z</dcterms:created>
  <dcterms:modified xsi:type="dcterms:W3CDTF">2023-05-23T21:19:46Z</dcterms:modified>
</cp:coreProperties>
</file>